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  <p:sldId id="257" r:id="rId3"/>
    <p:sldId id="259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F6A36C-F42C-4168-A802-D0C3BA2DC128}" type="slidenum">
              <a:rPr lang="hu-HU"/>
              <a:pPr/>
              <a:t>‹#›</a:t>
            </a:fld>
            <a:endParaRPr lang="hu-HU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7921E-69B9-4845-BAA8-6D69B67D15B6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C9295-A2CF-4026-8F56-AD38437531BB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54123-B27F-4ED7-BFA5-76D6DFD59389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D2AFD-DAA9-4E2A-AB74-DA2582415A68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0DA61-48BB-4E4D-8FD4-191019F130F6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8467-B62E-4CB4-9778-9254E6513B44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174B01-C1C7-45D0-8257-097D60D4CD3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A1D32-3CBC-4EDA-9AB8-B701EE241B4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52B64-4451-43D1-90B5-60E5762B6B29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777BF-D257-4129-84D1-3988BAE831DF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Cím és 2 tartalomrész a szöveg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half" idx="3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73E9617C-C01B-4A97-9E36-D7D0723338D4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u-HU" sz="2400">
              <a:latin typeface="Times New Roman" pitchFamily="18" charset="0"/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hu-HU"/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DAB5D9-4BD7-4C5E-AD7C-AA066FCA3450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j.drsteier@sunwo.eu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549275"/>
            <a:ext cx="8642350" cy="1900238"/>
          </a:xfrm>
        </p:spPr>
        <p:txBody>
          <a:bodyPr/>
          <a:lstStyle/>
          <a:p>
            <a:r>
              <a:rPr lang="hu-HU" sz="3600" b="1"/>
              <a:t>Biomassza termelés új utakon, klímavédelemmel és közmunkával kombinálva</a:t>
            </a:r>
            <a:r>
              <a:rPr lang="hu-HU" sz="3600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565400"/>
            <a:ext cx="4752975" cy="576263"/>
          </a:xfrm>
        </p:spPr>
        <p:txBody>
          <a:bodyPr/>
          <a:lstStyle/>
          <a:p>
            <a:r>
              <a:rPr lang="hu-HU" b="1"/>
              <a:t>Európai Zöld Sziget</a:t>
            </a:r>
            <a:r>
              <a:rPr lang="hu-HU"/>
              <a:t> </a:t>
            </a:r>
          </a:p>
        </p:txBody>
      </p:sp>
      <p:pic>
        <p:nvPicPr>
          <p:cNvPr id="2061" name="Picture 13" descr="pea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0"/>
            <a:ext cx="2028825" cy="447675"/>
          </a:xfrm>
          <a:prstGeom prst="rect">
            <a:avLst/>
          </a:prstGeom>
          <a:noFill/>
        </p:spPr>
      </p:pic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07950" y="0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u-HU" sz="1400" i="1"/>
              <a:t>„A magyar energia- és környezetpolitika összefüggései, új kihívásai”</a:t>
            </a:r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00663"/>
            <a:ext cx="17637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5" name="Picture 17" descr="PCMM_vegleges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188" y="5445125"/>
            <a:ext cx="1439862" cy="1293813"/>
          </a:xfrm>
          <a:prstGeom prst="rect">
            <a:avLst/>
          </a:prstGeom>
          <a:noFill/>
        </p:spPr>
      </p:pic>
      <p:pic>
        <p:nvPicPr>
          <p:cNvPr id="2067" name="Picture 19" descr="e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13" y="5300663"/>
            <a:ext cx="1366837" cy="1412875"/>
          </a:xfrm>
          <a:prstGeom prst="rect">
            <a:avLst/>
          </a:prstGeom>
          <a:noFill/>
        </p:spPr>
      </p:pic>
      <p:pic>
        <p:nvPicPr>
          <p:cNvPr id="2069" name="Picture 21" descr="bkik_logo-201101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2500" y="5445125"/>
            <a:ext cx="1871663" cy="1300163"/>
          </a:xfrm>
          <a:prstGeom prst="rect">
            <a:avLst/>
          </a:prstGeom>
          <a:noFill/>
        </p:spPr>
      </p:pic>
      <p:pic>
        <p:nvPicPr>
          <p:cNvPr id="2071" name="Picture 23" descr="int-ieep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5600" y="5445125"/>
            <a:ext cx="2016125" cy="1274763"/>
          </a:xfrm>
          <a:prstGeom prst="rect">
            <a:avLst/>
          </a:prstGeom>
          <a:noFill/>
        </p:spPr>
      </p:pic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250825" y="3573463"/>
            <a:ext cx="8569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i="1"/>
              <a:t>ELTE-Treffort Vendéglátó-és Rendezvényház (Gólyavár) </a:t>
            </a:r>
            <a:br>
              <a:rPr lang="hu-HU" i="1"/>
            </a:br>
            <a:r>
              <a:rPr lang="hu-HU" i="1"/>
              <a:t>2012. november 15. 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468313" y="4797425"/>
            <a:ext cx="8208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b="1"/>
              <a:t>Előadó: Dr. Steier József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400"/>
              <a:t>Biomassza termelés ellentmondásai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Magyarországi helyzetkép</a:t>
            </a:r>
          </a:p>
          <a:p>
            <a:r>
              <a:rPr lang="hu-HU"/>
              <a:t>Logisztika</a:t>
            </a:r>
          </a:p>
          <a:p>
            <a:r>
              <a:rPr lang="hu-HU"/>
              <a:t>Technológia</a:t>
            </a:r>
          </a:p>
          <a:p>
            <a:r>
              <a:rPr lang="hu-HU"/>
              <a:t>Az uniós szabályozások változása</a:t>
            </a:r>
          </a:p>
          <a:p>
            <a:r>
              <a:rPr lang="hu-HU"/>
              <a:t>Csalódások és tévhitek</a:t>
            </a:r>
          </a:p>
          <a:p>
            <a:r>
              <a:rPr lang="hu-HU"/>
              <a:t>Van-e valódi magyar út?</a:t>
            </a:r>
          </a:p>
          <a:p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63613"/>
          </a:xfrm>
        </p:spPr>
        <p:txBody>
          <a:bodyPr/>
          <a:lstStyle/>
          <a:p>
            <a:r>
              <a:rPr lang="hu-HU" sz="3400"/>
              <a:t>A gazdasági fordulat kulcskérdései</a:t>
            </a: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2159000" y="1628775"/>
            <a:ext cx="2808288" cy="280828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3743325" y="1628775"/>
            <a:ext cx="2808288" cy="280828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2951163" y="3070225"/>
            <a:ext cx="2808287" cy="280828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07950" y="2205038"/>
            <a:ext cx="23764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>
                <a:latin typeface="Arial" charset="0"/>
              </a:rPr>
              <a:t>Energia biomasszából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700338" y="6035675"/>
            <a:ext cx="30241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400">
                <a:latin typeface="Arial" charset="0"/>
              </a:rPr>
              <a:t>Klímaváltozás elleni küzdelem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732588" y="2205038"/>
            <a:ext cx="24114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>
                <a:latin typeface="Arial" charset="0"/>
              </a:rPr>
              <a:t>Munkahely-teremtés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erk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2349500"/>
            <a:ext cx="2598737" cy="4392613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Homokhátság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1916113"/>
            <a:ext cx="7812087" cy="1008062"/>
          </a:xfrm>
        </p:spPr>
        <p:txBody>
          <a:bodyPr/>
          <a:lstStyle/>
          <a:p>
            <a:pPr marL="342900" indent="-342900">
              <a:buFont typeface="Wingdings" pitchFamily="2" charset="2"/>
              <a:buNone/>
            </a:pPr>
            <a:r>
              <a:rPr lang="hu-HU" sz="2600"/>
              <a:t>Ma teher az államnak </a:t>
            </a:r>
          </a:p>
          <a:p>
            <a:pPr marL="342900" indent="-342900">
              <a:buFont typeface="Wingdings" pitchFamily="2" charset="2"/>
              <a:buNone/>
            </a:pPr>
            <a:r>
              <a:rPr lang="hu-HU" sz="2600"/>
              <a:t>és az önkormányzatnak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4319588" y="2133600"/>
            <a:ext cx="2889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4319588" y="2636838"/>
            <a:ext cx="2873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679950" y="1916113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>
                <a:latin typeface="Arial" charset="0"/>
              </a:rPr>
              <a:t>elsivatagosodás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822825" y="2420938"/>
            <a:ext cx="1366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i="1">
                <a:latin typeface="Arial" charset="0"/>
              </a:rPr>
              <a:t>migráció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79388" y="4076700"/>
            <a:ext cx="59769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3200" b="1" u="sng">
                <a:latin typeface="Arial" charset="0"/>
              </a:rPr>
              <a:t>Ma nincs sem magyar, sem európai koncepció!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Smaragdfa</a:t>
            </a:r>
            <a:r>
              <a:rPr lang="en-US"/>
              <a:t>®</a:t>
            </a:r>
            <a:r>
              <a:rPr lang="hu-HU"/>
              <a:t> - A Zöld Jövő?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2133600"/>
            <a:ext cx="8001000" cy="3330575"/>
          </a:xfrm>
          <a:noFill/>
          <a:ln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79388" y="5661025"/>
            <a:ext cx="882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Smaragdfa</a:t>
            </a:r>
            <a:r>
              <a:rPr lang="en-US">
                <a:solidFill>
                  <a:schemeClr val="tx2"/>
                </a:solidFill>
              </a:rPr>
              <a:t>®</a:t>
            </a:r>
            <a:r>
              <a:rPr lang="hu-HU"/>
              <a:t> Paulownia fajhibrid = (P.Elongata X P.Fortunei) X P. Elongata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Mikroszaporítás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844675"/>
            <a:ext cx="6480175" cy="1671638"/>
          </a:xfrm>
          <a:prstGeom prst="rect">
            <a:avLst/>
          </a:prstGeom>
          <a:noFill/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684213" y="3716338"/>
            <a:ext cx="5040312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3800"/>
              <a:t>Technológia</a:t>
            </a: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3716338"/>
            <a:ext cx="3024187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400"/>
              <a:t>A fa évenkénti gyarapodásának kimutatása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900113" y="2060575"/>
          <a:ext cx="7272337" cy="3875088"/>
        </p:xfrm>
        <a:graphic>
          <a:graphicData uri="http://schemas.openxmlformats.org/presentationml/2006/ole">
            <p:oleObj spid="_x0000_s22532" name="Bitkép" r:id="rId3" imgW="10155067" imgH="5409524" progId="Paint.Picture">
              <p:embed/>
            </p:oleObj>
          </a:graphicData>
        </a:graphic>
      </p:graphicFrame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11188" y="6237288"/>
            <a:ext cx="604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Forrás: Szabadkai Egyetem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Smaragdfa</a:t>
            </a:r>
            <a:r>
              <a:rPr lang="en-US"/>
              <a:t>®</a:t>
            </a:r>
            <a:r>
              <a:rPr lang="hu-HU"/>
              <a:t> levele</a:t>
            </a:r>
            <a:endParaRPr lang="en-US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187450" y="1700213"/>
          <a:ext cx="6913563" cy="4745037"/>
        </p:xfrm>
        <a:graphic>
          <a:graphicData uri="http://schemas.openxmlformats.org/presentationml/2006/ole">
            <p:oleObj spid="_x0000_s23555" name="Bitkép" r:id="rId3" imgW="10228571" imgH="7020905" progId="Paint.Picture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Minőségi faanyag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042988" y="1916113"/>
          <a:ext cx="7100887" cy="4722812"/>
        </p:xfrm>
        <a:graphic>
          <a:graphicData uri="http://schemas.openxmlformats.org/presentationml/2006/ole">
            <p:oleObj spid="_x0000_s24579" name="Bitkép" r:id="rId3" imgW="10866667" imgH="7228571" progId="Paint.Picture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Fűtőértéke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1 kg száraz faanyag</a:t>
            </a:r>
            <a:r>
              <a:rPr lang="hu-HU"/>
              <a:t> (13 % nedvességtartalommal) </a:t>
            </a:r>
            <a:r>
              <a:rPr lang="hu-HU" b="1"/>
              <a:t>4500 kcal-t</a:t>
            </a:r>
            <a:r>
              <a:rPr lang="hu-HU"/>
              <a:t> ill. </a:t>
            </a:r>
            <a:r>
              <a:rPr lang="hu-HU" b="1"/>
              <a:t>18828 kJ-t</a:t>
            </a:r>
            <a:r>
              <a:rPr lang="hu-HU"/>
              <a:t> tartalmaz.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3284538"/>
            <a:ext cx="37433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Összetétele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566738" y="1873250"/>
          <a:ext cx="8001000" cy="4025900"/>
        </p:xfrm>
        <a:graphic>
          <a:graphicData uri="http://schemas.openxmlformats.org/presentationml/2006/ole">
            <p:oleObj spid="_x0000_s26627" name="Bitkép" r:id="rId3" imgW="10619048" imgH="5342857" progId="Paint.Picture">
              <p:embed/>
            </p:oleObj>
          </a:graphicData>
        </a:graphic>
      </p:graphicFrame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11188" y="6237288"/>
            <a:ext cx="604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Forrás: Szabadkai Egyetem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Fotoszintézis – </a:t>
            </a:r>
            <a:r>
              <a:rPr lang="hu-HU" b="1">
                <a:solidFill>
                  <a:srgbClr val="CC0000"/>
                </a:solidFill>
              </a:rPr>
              <a:t>C4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827088" y="1700213"/>
          <a:ext cx="7416800" cy="4989512"/>
        </p:xfrm>
        <a:graphic>
          <a:graphicData uri="http://schemas.openxmlformats.org/presentationml/2006/ole">
            <p:oleObj spid="_x0000_s27652" name="Bitkép" r:id="rId3" imgW="10304762" imgH="6935168" progId="Paint.Picture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Magyar referenciák - Zsana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1989138"/>
            <a:ext cx="6408738" cy="4770437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Magyar referenciák - Szerencs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511333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3195638"/>
            <a:ext cx="4678362" cy="348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3573463"/>
            <a:ext cx="4229100" cy="300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400"/>
              <a:t>Magyar referenciák – </a:t>
            </a:r>
            <a:br>
              <a:rPr lang="hu-HU" sz="3400"/>
            </a:br>
            <a:r>
              <a:rPr lang="hu-HU" sz="3400"/>
              <a:t>Helvécia Matkó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844675"/>
            <a:ext cx="5003800" cy="327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36612"/>
          </a:xfrm>
        </p:spPr>
        <p:txBody>
          <a:bodyPr/>
          <a:lstStyle/>
          <a:p>
            <a:r>
              <a:rPr lang="hu-HU"/>
              <a:t>Köszönöm a figyelmet!</a:t>
            </a:r>
          </a:p>
        </p:txBody>
      </p:sp>
      <p:pic>
        <p:nvPicPr>
          <p:cNvPr id="32771" name="Picture 3" descr="viewer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093788"/>
            <a:ext cx="7345362" cy="4981575"/>
          </a:xfrm>
          <a:noFill/>
          <a:ln/>
        </p:spPr>
      </p:pic>
      <p:sp>
        <p:nvSpPr>
          <p:cNvPr id="32772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0" y="6165850"/>
            <a:ext cx="9144000" cy="568325"/>
          </a:xfrm>
        </p:spPr>
        <p:txBody>
          <a:bodyPr/>
          <a:lstStyle/>
          <a:p>
            <a:pPr marL="342900" indent="-342900">
              <a:buFont typeface="Wingdings" pitchFamily="2" charset="2"/>
              <a:buNone/>
            </a:pPr>
            <a:r>
              <a:rPr lang="hu-HU" sz="2600"/>
              <a:t>			 </a:t>
            </a:r>
            <a:r>
              <a:rPr lang="hu-HU" sz="2600" b="1" i="1">
                <a:latin typeface="Century Gothic" pitchFamily="34" charset="0"/>
              </a:rPr>
              <a:t>Dr. Steier József</a:t>
            </a:r>
            <a:r>
              <a:rPr lang="hu-HU" sz="2600"/>
              <a:t>   </a:t>
            </a:r>
            <a:r>
              <a:rPr lang="hu-HU" sz="2600">
                <a:hlinkClick r:id="rId3"/>
              </a:rPr>
              <a:t>j.drsteier@sunwo.eu</a:t>
            </a:r>
            <a:endParaRPr lang="hu-HU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retes">
  <a:themeElements>
    <a:clrScheme name="Keretes 10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0099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008A00"/>
      </a:accent6>
      <a:hlink>
        <a:srgbClr val="336699"/>
      </a:hlink>
      <a:folHlink>
        <a:srgbClr val="003366"/>
      </a:folHlink>
    </a:clrScheme>
    <a:fontScheme name="Keret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retes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retes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retes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retes 10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008A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63</TotalTime>
  <Words>162</Words>
  <Application>Microsoft Office PowerPoint</Application>
  <PresentationFormat>Diavetítés a képernyőre (4:3 oldalarány)</PresentationFormat>
  <Paragraphs>40</Paragraphs>
  <Slides>16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3" baseType="lpstr">
      <vt:lpstr>Arial</vt:lpstr>
      <vt:lpstr>Verdana</vt:lpstr>
      <vt:lpstr>Times New Roman</vt:lpstr>
      <vt:lpstr>Wingdings</vt:lpstr>
      <vt:lpstr>Century Gothic</vt:lpstr>
      <vt:lpstr>Keretes</vt:lpstr>
      <vt:lpstr>Bitkép</vt:lpstr>
      <vt:lpstr>Biomassza termelés új utakon, klímavédelemmel és közmunkával kombinálva </vt:lpstr>
      <vt:lpstr>Biomassza termelés ellentmondásai</vt:lpstr>
      <vt:lpstr>A gazdasági fordulat kulcskérdései</vt:lpstr>
      <vt:lpstr>Homokhátság</vt:lpstr>
      <vt:lpstr>Smaragdfa® - A Zöld Jövő?</vt:lpstr>
      <vt:lpstr>Mikroszaporítás</vt:lpstr>
      <vt:lpstr>A fa évenkénti gyarapodásának kimutatása</vt:lpstr>
      <vt:lpstr>A Smaragdfa® levele</vt:lpstr>
      <vt:lpstr>Minőségi faanyag</vt:lpstr>
      <vt:lpstr>Fűtőértéke</vt:lpstr>
      <vt:lpstr>Összetétele</vt:lpstr>
      <vt:lpstr>Fotoszintézis – C4</vt:lpstr>
      <vt:lpstr>Magyar referenciák - Zsana</vt:lpstr>
      <vt:lpstr>Magyar referenciák - Szerencs</vt:lpstr>
      <vt:lpstr>Magyar referenciák –  Helvécia Matkó</vt:lpstr>
      <vt:lpstr>Köszönöm a figyelmet!</vt:lpstr>
    </vt:vector>
  </TitlesOfParts>
  <Company>Home 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Biomassza termelés új utakon, klímavédelemmel és közmunkával kombinálva</dc:title>
  <dc:creator>microsoft</dc:creator>
  <cp:lastModifiedBy>ABZS</cp:lastModifiedBy>
  <cp:revision>6</cp:revision>
  <dcterms:created xsi:type="dcterms:W3CDTF">2012-11-04T18:47:22Z</dcterms:created>
  <dcterms:modified xsi:type="dcterms:W3CDTF">2012-11-15T07:24:07Z</dcterms:modified>
</cp:coreProperties>
</file>